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B1293e64fmPxh7kAmHNrxrYr6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Metodología incremental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avanza en etapas definidas, permitiendo la entrega de funcionalidades progresivas y la adaptación a los requisitos cambiantes.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GitHub Projects &amp; GitFlow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utiliza GitHub Projects para la planificación y seguimiento de tareas, mientras que GitFlow organiza el flujo de trabajo de desarrollo de código.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CI/CD con GitHub Actions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integración continua y el despliegue continuo se implementan mediante GitHub Actions, automatizando las pruebas y el despliegue.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Pruebas unitarias e integrales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realizan pruebas exhaustivas a nivel unitario y de integración utilizando Jest, asegurando la correcta funcionalidad de los componentes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UAT en cada fase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Las Pruebas de Aceptación de Usuario se llevan a cabo al finalizar cada fase, involucrando a los usuarios finales para validar funcionalidades.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con JMeter y OWASP ZAP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garantía de calidad incluye pruebas de rendimiento con JMeter y pruebas de seguridad con OWASP ZAP para identificar vulnerabilidades.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Pilar de Calidad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uso de buenas prácticas de ingeniería y la automatización continua son pilares fundamentales que garantizan la calidad del proyecto GRADE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a39f14df2_0_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g3aa39f14df2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aa39f14df2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Arquitectura Escalable y Modular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Se ha establecido una arquitectura de sistema que no solo es eficiente en costos operativos, sino que también es inherentemente modular y escalable, permitiendo futuras expansiones y adaptaciones.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200">
                <a:solidFill>
                  <a:srgbClr val="374151"/>
                </a:solidFill>
              </a:rPr>
              <a:t>Fortalecimiento del Equipo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El proceso de desarrollo ha permitido al equipo fortalecer sus capacidades técnicas y de gestión, enfrentando desafíos y optimizando soluciones de manera colaborativa.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200">
                <a:solidFill>
                  <a:srgbClr val="374151"/>
                </a:solidFill>
              </a:rPr>
              <a:t>Impacto Positivo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El propósito fundamental del proyecto sigue siendo entregar un sistema funcional que genere un impacto positivo y transformador en la evaluación académica.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1500">
                <a:solidFill>
                  <a:srgbClr val="374151"/>
                </a:solidFill>
              </a:rPr>
              <a:t>Objetivos a futuro</a:t>
            </a:r>
            <a:endParaRPr b="1" sz="15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El siguiente objetivo es entregar un sistema funcional que impacte positivamente en la evaluación académica, consolidando así la madurez del MVP y sentando las bases para la automatización total del proceso evaluativo.</a:t>
            </a:r>
            <a:endParaRPr b="1" sz="1500">
              <a:solidFill>
                <a:srgbClr val="374151"/>
              </a:solidFill>
            </a:endParaRPr>
          </a:p>
        </p:txBody>
      </p:sp>
      <p:sp>
        <p:nvSpPr>
          <p:cNvPr id="454" name="Google Shape;45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Propósito de GRADE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Establecerse como una herramienta integral y esencial para docentes y coordinadores académicos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Reducir significativamente los tiempos dedicados a tareas administrativas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Minimizar los errores inherentes a los métodos manuales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GRADE busca digitalizar y centralizar todo el proceso de evaluaciones académicas, optimizando los tiempos y reduciendo errores en el proceso manual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93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Cambio tecnológico para webapp, Firebase como Platafrma con 3 servicios: Authentication, DataConnect y Hosting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Garantía de Calidad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 completa de la información y prevención de errores en calificación automática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Auditoría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Campos de auditoría como created_at, updated_at y active para seguimiento detallado de cambios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Idempotencia OCR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Uso de hash SHA-256 para garantizar unicidad de documentos y evitar duplicados en el proceso de OCR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35.png"/><Relationship Id="rId10" Type="http://schemas.openxmlformats.org/officeDocument/2006/relationships/image" Target="../media/image6.png"/><Relationship Id="rId13" Type="http://schemas.openxmlformats.org/officeDocument/2006/relationships/image" Target="../media/image30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5" Type="http://schemas.openxmlformats.org/officeDocument/2006/relationships/image" Target="../media/image13.png"/><Relationship Id="rId14" Type="http://schemas.openxmlformats.org/officeDocument/2006/relationships/image" Target="../media/image18.png"/><Relationship Id="rId17" Type="http://schemas.openxmlformats.org/officeDocument/2006/relationships/image" Target="../media/image8.png"/><Relationship Id="rId16" Type="http://schemas.openxmlformats.org/officeDocument/2006/relationships/image" Target="../media/image37.png"/><Relationship Id="rId5" Type="http://schemas.openxmlformats.org/officeDocument/2006/relationships/image" Target="../media/image28.png"/><Relationship Id="rId19" Type="http://schemas.openxmlformats.org/officeDocument/2006/relationships/image" Target="../media/image9.png"/><Relationship Id="rId6" Type="http://schemas.openxmlformats.org/officeDocument/2006/relationships/image" Target="../media/image4.png"/><Relationship Id="rId18" Type="http://schemas.openxmlformats.org/officeDocument/2006/relationships/image" Target="../media/image57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5.png"/><Relationship Id="rId4" Type="http://schemas.openxmlformats.org/officeDocument/2006/relationships/image" Target="../media/image12.png"/><Relationship Id="rId9" Type="http://schemas.openxmlformats.org/officeDocument/2006/relationships/image" Target="../media/image125.png"/><Relationship Id="rId5" Type="http://schemas.openxmlformats.org/officeDocument/2006/relationships/image" Target="../media/image127.png"/><Relationship Id="rId6" Type="http://schemas.openxmlformats.org/officeDocument/2006/relationships/image" Target="../media/image149.png"/><Relationship Id="rId7" Type="http://schemas.openxmlformats.org/officeDocument/2006/relationships/image" Target="../media/image118.png"/><Relationship Id="rId8" Type="http://schemas.openxmlformats.org/officeDocument/2006/relationships/image" Target="../media/image138.png"/><Relationship Id="rId11" Type="http://schemas.openxmlformats.org/officeDocument/2006/relationships/image" Target="../media/image124.png"/><Relationship Id="rId10" Type="http://schemas.openxmlformats.org/officeDocument/2006/relationships/image" Target="../media/image129.png"/><Relationship Id="rId13" Type="http://schemas.openxmlformats.org/officeDocument/2006/relationships/image" Target="../media/image128.png"/><Relationship Id="rId12" Type="http://schemas.openxmlformats.org/officeDocument/2006/relationships/image" Target="../media/image123.png"/><Relationship Id="rId15" Type="http://schemas.openxmlformats.org/officeDocument/2006/relationships/image" Target="../media/image148.png"/><Relationship Id="rId14" Type="http://schemas.openxmlformats.org/officeDocument/2006/relationships/image" Target="../media/image134.png"/><Relationship Id="rId17" Type="http://schemas.openxmlformats.org/officeDocument/2006/relationships/image" Target="../media/image20.png"/><Relationship Id="rId16" Type="http://schemas.openxmlformats.org/officeDocument/2006/relationships/image" Target="../media/image1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8.png"/><Relationship Id="rId4" Type="http://schemas.openxmlformats.org/officeDocument/2006/relationships/image" Target="../media/image12.png"/><Relationship Id="rId5" Type="http://schemas.openxmlformats.org/officeDocument/2006/relationships/image" Target="../media/image131.png"/><Relationship Id="rId6" Type="http://schemas.openxmlformats.org/officeDocument/2006/relationships/image" Target="../media/image139.png"/><Relationship Id="rId7" Type="http://schemas.openxmlformats.org/officeDocument/2006/relationships/image" Target="../media/image136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8.png"/><Relationship Id="rId4" Type="http://schemas.openxmlformats.org/officeDocument/2006/relationships/image" Target="../media/image12.png"/><Relationship Id="rId9" Type="http://schemas.openxmlformats.org/officeDocument/2006/relationships/image" Target="../media/image137.png"/><Relationship Id="rId5" Type="http://schemas.openxmlformats.org/officeDocument/2006/relationships/image" Target="../media/image131.png"/><Relationship Id="rId6" Type="http://schemas.openxmlformats.org/officeDocument/2006/relationships/image" Target="../media/image155.png"/><Relationship Id="rId7" Type="http://schemas.openxmlformats.org/officeDocument/2006/relationships/image" Target="../media/image166.png"/><Relationship Id="rId8" Type="http://schemas.openxmlformats.org/officeDocument/2006/relationships/image" Target="../media/image159.png"/><Relationship Id="rId11" Type="http://schemas.openxmlformats.org/officeDocument/2006/relationships/image" Target="../media/image164.png"/><Relationship Id="rId10" Type="http://schemas.openxmlformats.org/officeDocument/2006/relationships/image" Target="../media/image140.png"/><Relationship Id="rId13" Type="http://schemas.openxmlformats.org/officeDocument/2006/relationships/image" Target="../media/image146.png"/><Relationship Id="rId12" Type="http://schemas.openxmlformats.org/officeDocument/2006/relationships/image" Target="../media/image153.png"/><Relationship Id="rId15" Type="http://schemas.openxmlformats.org/officeDocument/2006/relationships/image" Target="../media/image136.png"/><Relationship Id="rId14" Type="http://schemas.openxmlformats.org/officeDocument/2006/relationships/image" Target="../media/image139.png"/><Relationship Id="rId17" Type="http://schemas.openxmlformats.org/officeDocument/2006/relationships/image" Target="../media/image142.png"/><Relationship Id="rId16" Type="http://schemas.openxmlformats.org/officeDocument/2006/relationships/image" Target="../media/image20.png"/><Relationship Id="rId19" Type="http://schemas.openxmlformats.org/officeDocument/2006/relationships/image" Target="../media/image156.png"/><Relationship Id="rId18" Type="http://schemas.openxmlformats.org/officeDocument/2006/relationships/image" Target="../media/image14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7.png"/><Relationship Id="rId4" Type="http://schemas.openxmlformats.org/officeDocument/2006/relationships/image" Target="../media/image12.png"/><Relationship Id="rId9" Type="http://schemas.openxmlformats.org/officeDocument/2006/relationships/image" Target="../media/image167.png"/><Relationship Id="rId5" Type="http://schemas.openxmlformats.org/officeDocument/2006/relationships/image" Target="../media/image150.png"/><Relationship Id="rId6" Type="http://schemas.openxmlformats.org/officeDocument/2006/relationships/image" Target="../media/image145.png"/><Relationship Id="rId7" Type="http://schemas.openxmlformats.org/officeDocument/2006/relationships/image" Target="../media/image118.png"/><Relationship Id="rId8" Type="http://schemas.openxmlformats.org/officeDocument/2006/relationships/image" Target="../media/image158.png"/><Relationship Id="rId11" Type="http://schemas.openxmlformats.org/officeDocument/2006/relationships/image" Target="../media/image169.png"/><Relationship Id="rId10" Type="http://schemas.openxmlformats.org/officeDocument/2006/relationships/image" Target="../media/image152.png"/><Relationship Id="rId13" Type="http://schemas.openxmlformats.org/officeDocument/2006/relationships/image" Target="../media/image170.png"/><Relationship Id="rId12" Type="http://schemas.openxmlformats.org/officeDocument/2006/relationships/image" Target="../media/image151.png"/><Relationship Id="rId15" Type="http://schemas.openxmlformats.org/officeDocument/2006/relationships/image" Target="../media/image160.png"/><Relationship Id="rId14" Type="http://schemas.openxmlformats.org/officeDocument/2006/relationships/image" Target="../media/image171.png"/><Relationship Id="rId17" Type="http://schemas.openxmlformats.org/officeDocument/2006/relationships/image" Target="../media/image157.png"/><Relationship Id="rId16" Type="http://schemas.openxmlformats.org/officeDocument/2006/relationships/image" Target="../media/image162.png"/><Relationship Id="rId19" Type="http://schemas.openxmlformats.org/officeDocument/2006/relationships/image" Target="../media/image20.png"/><Relationship Id="rId18" Type="http://schemas.openxmlformats.org/officeDocument/2006/relationships/image" Target="../media/image16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68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98.png"/><Relationship Id="rId13" Type="http://schemas.openxmlformats.org/officeDocument/2006/relationships/image" Target="../media/image4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11" Type="http://schemas.openxmlformats.org/officeDocument/2006/relationships/image" Target="../media/image49.png"/><Relationship Id="rId22" Type="http://schemas.openxmlformats.org/officeDocument/2006/relationships/image" Target="../media/image53.png"/><Relationship Id="rId10" Type="http://schemas.openxmlformats.org/officeDocument/2006/relationships/image" Target="../media/image38.png"/><Relationship Id="rId21" Type="http://schemas.openxmlformats.org/officeDocument/2006/relationships/image" Target="../media/image51.png"/><Relationship Id="rId13" Type="http://schemas.openxmlformats.org/officeDocument/2006/relationships/image" Target="../media/image44.png"/><Relationship Id="rId24" Type="http://schemas.openxmlformats.org/officeDocument/2006/relationships/image" Target="../media/image54.png"/><Relationship Id="rId12" Type="http://schemas.openxmlformats.org/officeDocument/2006/relationships/image" Target="../media/image20.png"/><Relationship Id="rId23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74.png"/><Relationship Id="rId15" Type="http://schemas.openxmlformats.org/officeDocument/2006/relationships/image" Target="../media/image48.png"/><Relationship Id="rId14" Type="http://schemas.openxmlformats.org/officeDocument/2006/relationships/image" Target="../media/image56.png"/><Relationship Id="rId17" Type="http://schemas.openxmlformats.org/officeDocument/2006/relationships/image" Target="../media/image50.png"/><Relationship Id="rId16" Type="http://schemas.openxmlformats.org/officeDocument/2006/relationships/image" Target="../media/image46.png"/><Relationship Id="rId5" Type="http://schemas.openxmlformats.org/officeDocument/2006/relationships/image" Target="../media/image32.png"/><Relationship Id="rId19" Type="http://schemas.openxmlformats.org/officeDocument/2006/relationships/image" Target="../media/image52.png"/><Relationship Id="rId6" Type="http://schemas.openxmlformats.org/officeDocument/2006/relationships/image" Target="../media/image33.png"/><Relationship Id="rId18" Type="http://schemas.openxmlformats.org/officeDocument/2006/relationships/image" Target="../media/image60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82.png"/><Relationship Id="rId13" Type="http://schemas.openxmlformats.org/officeDocument/2006/relationships/image" Target="../media/image62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71.png"/><Relationship Id="rId15" Type="http://schemas.openxmlformats.org/officeDocument/2006/relationships/image" Target="../media/image67.png"/><Relationship Id="rId14" Type="http://schemas.openxmlformats.org/officeDocument/2006/relationships/image" Target="../media/image89.png"/><Relationship Id="rId17" Type="http://schemas.openxmlformats.org/officeDocument/2006/relationships/image" Target="../media/image72.png"/><Relationship Id="rId16" Type="http://schemas.openxmlformats.org/officeDocument/2006/relationships/image" Target="../media/image75.png"/><Relationship Id="rId5" Type="http://schemas.openxmlformats.org/officeDocument/2006/relationships/image" Target="../media/image65.png"/><Relationship Id="rId19" Type="http://schemas.openxmlformats.org/officeDocument/2006/relationships/image" Target="../media/image86.png"/><Relationship Id="rId6" Type="http://schemas.openxmlformats.org/officeDocument/2006/relationships/image" Target="../media/image76.png"/><Relationship Id="rId18" Type="http://schemas.openxmlformats.org/officeDocument/2006/relationships/image" Target="../media/image63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22" Type="http://schemas.openxmlformats.org/officeDocument/2006/relationships/image" Target="../media/image99.png"/><Relationship Id="rId21" Type="http://schemas.openxmlformats.org/officeDocument/2006/relationships/image" Target="../media/image85.png"/><Relationship Id="rId24" Type="http://schemas.openxmlformats.org/officeDocument/2006/relationships/image" Target="../media/image58.png"/><Relationship Id="rId23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121.png"/><Relationship Id="rId26" Type="http://schemas.openxmlformats.org/officeDocument/2006/relationships/image" Target="../media/image115.png"/><Relationship Id="rId25" Type="http://schemas.openxmlformats.org/officeDocument/2006/relationships/image" Target="../media/image88.png"/><Relationship Id="rId28" Type="http://schemas.openxmlformats.org/officeDocument/2006/relationships/image" Target="../media/image20.png"/><Relationship Id="rId27" Type="http://schemas.openxmlformats.org/officeDocument/2006/relationships/image" Target="../media/image122.png"/><Relationship Id="rId5" Type="http://schemas.openxmlformats.org/officeDocument/2006/relationships/image" Target="../media/image65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71.png"/><Relationship Id="rId11" Type="http://schemas.openxmlformats.org/officeDocument/2006/relationships/image" Target="../media/image79.png"/><Relationship Id="rId10" Type="http://schemas.openxmlformats.org/officeDocument/2006/relationships/image" Target="../media/image73.png"/><Relationship Id="rId13" Type="http://schemas.openxmlformats.org/officeDocument/2006/relationships/image" Target="../media/image92.png"/><Relationship Id="rId12" Type="http://schemas.openxmlformats.org/officeDocument/2006/relationships/image" Target="../media/image87.png"/><Relationship Id="rId15" Type="http://schemas.openxmlformats.org/officeDocument/2006/relationships/image" Target="../media/image61.png"/><Relationship Id="rId14" Type="http://schemas.openxmlformats.org/officeDocument/2006/relationships/image" Target="../media/image80.png"/><Relationship Id="rId17" Type="http://schemas.openxmlformats.org/officeDocument/2006/relationships/image" Target="../media/image78.png"/><Relationship Id="rId16" Type="http://schemas.openxmlformats.org/officeDocument/2006/relationships/image" Target="../media/image62.png"/><Relationship Id="rId19" Type="http://schemas.openxmlformats.org/officeDocument/2006/relationships/image" Target="../media/image82.png"/><Relationship Id="rId18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103.png"/><Relationship Id="rId5" Type="http://schemas.openxmlformats.org/officeDocument/2006/relationships/image" Target="../media/image87.png"/><Relationship Id="rId6" Type="http://schemas.openxmlformats.org/officeDocument/2006/relationships/image" Target="../media/image130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Relationship Id="rId11" Type="http://schemas.openxmlformats.org/officeDocument/2006/relationships/image" Target="../media/image100.png"/><Relationship Id="rId10" Type="http://schemas.openxmlformats.org/officeDocument/2006/relationships/image" Target="../media/image111.png"/><Relationship Id="rId12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Relationship Id="rId4" Type="http://schemas.openxmlformats.org/officeDocument/2006/relationships/image" Target="../media/image12.png"/><Relationship Id="rId9" Type="http://schemas.openxmlformats.org/officeDocument/2006/relationships/image" Target="../media/image108.png"/><Relationship Id="rId5" Type="http://schemas.openxmlformats.org/officeDocument/2006/relationships/image" Target="../media/image101.png"/><Relationship Id="rId6" Type="http://schemas.openxmlformats.org/officeDocument/2006/relationships/image" Target="../media/image107.png"/><Relationship Id="rId7" Type="http://schemas.openxmlformats.org/officeDocument/2006/relationships/image" Target="../media/image106.png"/><Relationship Id="rId8" Type="http://schemas.openxmlformats.org/officeDocument/2006/relationships/image" Target="../media/image102.png"/><Relationship Id="rId11" Type="http://schemas.openxmlformats.org/officeDocument/2006/relationships/image" Target="../media/image119.png"/><Relationship Id="rId10" Type="http://schemas.openxmlformats.org/officeDocument/2006/relationships/image" Target="../media/image105.png"/><Relationship Id="rId13" Type="http://schemas.openxmlformats.org/officeDocument/2006/relationships/image" Target="../media/image133.png"/><Relationship Id="rId12" Type="http://schemas.openxmlformats.org/officeDocument/2006/relationships/image" Target="../media/image114.png"/><Relationship Id="rId15" Type="http://schemas.openxmlformats.org/officeDocument/2006/relationships/image" Target="../media/image126.png"/><Relationship Id="rId14" Type="http://schemas.openxmlformats.org/officeDocument/2006/relationships/image" Target="../media/image112.png"/><Relationship Id="rId17" Type="http://schemas.openxmlformats.org/officeDocument/2006/relationships/image" Target="../media/image116.png"/><Relationship Id="rId16" Type="http://schemas.openxmlformats.org/officeDocument/2006/relationships/image" Target="../media/image120.png"/><Relationship Id="rId19" Type="http://schemas.openxmlformats.org/officeDocument/2006/relationships/image" Target="../media/image117.png"/><Relationship Id="rId18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71619"/>
            <a:ext cx="12192000" cy="6681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0287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" name="Google Shape;1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0" y="2057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8400" y="4762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1100" y="50292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12192000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86400" y="23622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82017" y="3537077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7293" y="3548063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14708" y="3576176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80398" y="3567113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5781675"/>
            <a:ext cx="121920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5565" y="5867861"/>
            <a:ext cx="311833" cy="341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2119" y="6332897"/>
            <a:ext cx="397481" cy="341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074533" y="6162673"/>
            <a:ext cx="355342" cy="304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810375"/>
            <a:ext cx="1219200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/>
          <p:nvPr/>
        </p:nvSpPr>
        <p:spPr>
          <a:xfrm>
            <a:off x="3857237" y="976312"/>
            <a:ext cx="439618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2421076" y="2628900"/>
            <a:ext cx="73498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Generación y Registro Automatizado de Evaluaciones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933575" y="4044588"/>
            <a:ext cx="166866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4309450" y="4076700"/>
            <a:ext cx="187170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613837" y="4044588"/>
            <a:ext cx="18169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Automatización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9192760" y="4014787"/>
            <a:ext cx="114489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742861" y="5874544"/>
            <a:ext cx="5718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María Fernanda Garay | Maximiliano Toledo | Rodrigo Ulloa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720775" y="6293148"/>
            <a:ext cx="47656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6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Profesor: Rodolfo Sepúlveda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10448369" y="6179930"/>
            <a:ext cx="13573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Noviembre 2025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38" name="Google Shape;38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57187" y="5925473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644" y="-133564"/>
            <a:ext cx="12266644" cy="6991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9013" y="-133565"/>
            <a:ext cx="12241010" cy="697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81" y="1691618"/>
            <a:ext cx="410283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989" y="1817823"/>
            <a:ext cx="562989" cy="47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029" y="1912697"/>
            <a:ext cx="173172" cy="223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6069" y="1987948"/>
            <a:ext cx="258190" cy="22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5690" y="3675307"/>
            <a:ext cx="3970106" cy="1667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0051" y="3837125"/>
            <a:ext cx="448687" cy="41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34767" y="3906181"/>
            <a:ext cx="29628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94652" y="1691618"/>
            <a:ext cx="4390666" cy="1824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3737" y="1767958"/>
            <a:ext cx="495297" cy="495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18988" y="1882259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0435" y="204568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1989" y="5460937"/>
            <a:ext cx="11429998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0360" y="5908613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49013" y="6486565"/>
            <a:ext cx="1224101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/>
          <p:nvPr/>
        </p:nvSpPr>
        <p:spPr>
          <a:xfrm>
            <a:off x="198421" y="-737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y prácticas de desarrollo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87076" y="699860"/>
            <a:ext cx="1159824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desarrollo del Proyecto GRADE se adhiere a un conjunto de prácticas y metodologías robustas para asegurar la calidad, eficiencia y trazabilidad del proceso.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154380" y="1817823"/>
            <a:ext cx="26928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Metodología y planificación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506682" y="2315958"/>
            <a:ext cx="3805288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Metodología incremental.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GitHub Projects para planificación.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Gitflow para la gestión del flujo de trabajo</a:t>
            </a:r>
            <a:r>
              <a:rPr b="0" i="0" lang="en-US" sz="1200" u="none" cap="none" strike="noStrike">
                <a:solidFill>
                  <a:srgbClr val="4B55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4983995" y="3758650"/>
            <a:ext cx="28108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Integración y despliegue continuo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4142991" y="4563206"/>
            <a:ext cx="380574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CI/CD implementado con GitHub Actions.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Automatización de pruebas y despliegues.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8109533" y="1850549"/>
            <a:ext cx="297180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Aseguramiento de calidad (QA)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7537100" y="2235335"/>
            <a:ext cx="4161033" cy="1195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Pruebas unitarias e integrales con Jest.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UAT en cada fase.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Pruebas de rendimiento con Jmeter.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Análisis de seguridad con OWASP ZAP.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468076" y="5551425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Pilar de Calidad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950662" y="5884800"/>
            <a:ext cx="1173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Buenas prácticas y automatización permiten asegurar trazabilidad, calidad y eficiencia en el desarrollo.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228636" y="650392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567657" y="6491747"/>
            <a:ext cx="2832675" cy="36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7" name="Google Shape;377;g3aa39f14df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900" y="11941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g3aa39f14df2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922375"/>
            <a:ext cx="3377623" cy="28926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80" name="Google Shape;380;g3aa39f14df2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27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g3aa39f14df2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60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g3aa39f14df2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aa39f14df2_0_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económica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aa39f14df2_0_3"/>
          <p:cNvSpPr/>
          <p:nvPr/>
        </p:nvSpPr>
        <p:spPr>
          <a:xfrm>
            <a:off x="692923" y="2064350"/>
            <a:ext cx="2707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5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</a:t>
            </a:r>
            <a:r>
              <a:rPr b="1" lang="en-US" sz="1550">
                <a:solidFill>
                  <a:srgbClr val="374151"/>
                </a:solidFill>
              </a:rPr>
              <a:t>directas en el desarrollo</a:t>
            </a:r>
            <a:r>
              <a:rPr b="1" lang="en-US" sz="1350">
                <a:solidFill>
                  <a:srgbClr val="374151"/>
                </a:solidFill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aa39f14df2_0_3"/>
          <p:cNvSpPr/>
          <p:nvPr/>
        </p:nvSpPr>
        <p:spPr>
          <a:xfrm>
            <a:off x="231101" y="651510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aa39f14df2_0_3"/>
          <p:cNvSpPr/>
          <p:nvPr/>
        </p:nvSpPr>
        <p:spPr>
          <a:xfrm>
            <a:off x="3758625" y="652170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aa39f14df2_0_3"/>
          <p:cNvSpPr/>
          <p:nvPr/>
        </p:nvSpPr>
        <p:spPr>
          <a:xfrm>
            <a:off x="787625" y="3025475"/>
            <a:ext cx="23421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Backend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Móvil + OMR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Pruebas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Administrativos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3aa39f14df2_0_3"/>
          <p:cNvSpPr/>
          <p:nvPr/>
        </p:nvSpPr>
        <p:spPr>
          <a:xfrm flipH="1" rot="10800000">
            <a:off x="6914675" y="1835751"/>
            <a:ext cx="787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9" name="Google Shape;389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350" y="1922375"/>
            <a:ext cx="3377623" cy="2892675"/>
          </a:xfrm>
          <a:prstGeom prst="rect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g3aa39f14df2_0_3"/>
          <p:cNvSpPr/>
          <p:nvPr/>
        </p:nvSpPr>
        <p:spPr>
          <a:xfrm>
            <a:off x="4534063" y="2064350"/>
            <a:ext cx="2782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550">
                <a:solidFill>
                  <a:srgbClr val="374151"/>
                </a:solidFill>
              </a:rPr>
              <a:t>Costos fijos de arranque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aa39f14df2_0_3"/>
          <p:cNvSpPr/>
          <p:nvPr/>
        </p:nvSpPr>
        <p:spPr>
          <a:xfrm>
            <a:off x="4633663" y="2841938"/>
            <a:ext cx="2391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Arriendo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Gastos comunes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básicos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Insumos menores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cloud inicial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2" name="Google Shape;392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00" y="1939037"/>
            <a:ext cx="3377623" cy="285935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g3aa39f14df2_0_3"/>
          <p:cNvSpPr/>
          <p:nvPr/>
        </p:nvSpPr>
        <p:spPr>
          <a:xfrm>
            <a:off x="8187963" y="2064350"/>
            <a:ext cx="3185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550">
                <a:solidFill>
                  <a:srgbClr val="374151"/>
                </a:solidFill>
              </a:rPr>
              <a:t>Costos variables del periodo inicial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aa39f14df2_0_3"/>
          <p:cNvSpPr/>
          <p:nvPr/>
        </p:nvSpPr>
        <p:spPr>
          <a:xfrm>
            <a:off x="8153763" y="2877463"/>
            <a:ext cx="32535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Transporte operativo inicial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dominio</a:t>
            </a:r>
            <a:endParaRPr b="1"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5" name="Google Shape;395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00" y="5119000"/>
            <a:ext cx="3377623" cy="759925"/>
          </a:xfrm>
          <a:prstGeom prst="rect">
            <a:avLst/>
          </a:prstGeom>
          <a:noFill/>
          <a:ln cap="flat" cmpd="sng" w="9525">
            <a:solidFill>
              <a:srgbClr val="FFD3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96" name="Google Shape;396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350" y="5112025"/>
            <a:ext cx="3410099" cy="759925"/>
          </a:xfrm>
          <a:prstGeom prst="rect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97" name="Google Shape;397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850" y="5116150"/>
            <a:ext cx="3377623" cy="7599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g3aa39f14df2_0_3"/>
          <p:cNvSpPr/>
          <p:nvPr/>
        </p:nvSpPr>
        <p:spPr>
          <a:xfrm>
            <a:off x="8430850" y="5224763"/>
            <a:ext cx="2875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costos variables : $1.6 M CLP</a:t>
            </a:r>
            <a:endParaRPr b="1" i="0" sz="145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aa39f14df2_0_3"/>
          <p:cNvSpPr/>
          <p:nvPr/>
        </p:nvSpPr>
        <p:spPr>
          <a:xfrm>
            <a:off x="4516222" y="5222575"/>
            <a:ext cx="2625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Total costos fijos : $12.5 MM CLP</a:t>
            </a:r>
            <a:endParaRPr b="1" i="0" sz="145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aa39f14df2_0_3"/>
          <p:cNvSpPr/>
          <p:nvPr/>
        </p:nvSpPr>
        <p:spPr>
          <a:xfrm>
            <a:off x="412463" y="5201850"/>
            <a:ext cx="3314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Inversión directa: $18,0 MM CLP</a:t>
            </a:r>
            <a:endParaRPr b="1" i="0" sz="145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1" name="Google Shape;401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4000" y="1108375"/>
            <a:ext cx="6604001" cy="457200"/>
          </a:xfrm>
          <a:prstGeom prst="rect">
            <a:avLst/>
          </a:prstGeom>
          <a:noFill/>
          <a:ln cap="flat" cmpd="sng" w="9525">
            <a:solidFill>
              <a:srgbClr val="AFCA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g3aa39f14df2_0_3"/>
          <p:cNvSpPr/>
          <p:nvPr/>
        </p:nvSpPr>
        <p:spPr>
          <a:xfrm>
            <a:off x="6426700" y="1166788"/>
            <a:ext cx="1920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lang="en-US" sz="1800">
                <a:solidFill>
                  <a:srgbClr val="0D9488"/>
                </a:solidFill>
              </a:rPr>
              <a:t>32,1</a:t>
            </a: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 MM CLP</a:t>
            </a:r>
            <a:endParaRPr b="0" i="0" sz="1800" u="none" cap="none" strike="noStrike">
              <a:solidFill>
                <a:srgbClr val="0D94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3aa39f14df2_0_3"/>
          <p:cNvSpPr/>
          <p:nvPr/>
        </p:nvSpPr>
        <p:spPr>
          <a:xfrm>
            <a:off x="2160000" y="1154575"/>
            <a:ext cx="408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Inversión inicial del Proyecto GRADE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9" name="Google Shape;4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325" y="8101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463" y="23241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171825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7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32435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4533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462915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27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19863" y="23241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3171825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27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960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Evaluación económica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3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Análisis financiero del proyecto GRADE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3"/>
          <p:cNvSpPr/>
          <p:nvPr/>
        </p:nvSpPr>
        <p:spPr>
          <a:xfrm>
            <a:off x="381000" y="15240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análisis económico demuestra que GRADE es rentable y sostenible financieramente a largo plazo.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1143000" y="2171700"/>
            <a:ext cx="19207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Inversión inicial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1143000" y="2438400"/>
            <a:ext cx="19207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lang="en-US" sz="1800">
                <a:solidFill>
                  <a:srgbClr val="2563EB"/>
                </a:solidFill>
              </a:rPr>
              <a:t>32,1</a:t>
            </a:r>
            <a:r>
              <a:rPr b="1" i="0" lang="en-US" sz="1800" u="none" cap="none" strike="noStrike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 MM CLP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1143000" y="3324225"/>
            <a:ext cx="24753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Valor Actual Neto (VAN)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3"/>
          <p:cNvSpPr/>
          <p:nvPr/>
        </p:nvSpPr>
        <p:spPr>
          <a:xfrm>
            <a:off x="1143000" y="3590925"/>
            <a:ext cx="2615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lang="en-US" sz="1800">
                <a:solidFill>
                  <a:srgbClr val="16A34A"/>
                </a:solidFill>
              </a:rPr>
              <a:t>16.26</a:t>
            </a:r>
            <a:r>
              <a:rPr b="1" i="0" lang="en-US" sz="1800" u="none" cap="none" strike="noStrik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 MM </a:t>
            </a:r>
            <a:r>
              <a:rPr b="1" i="0" lang="en-US" sz="1350" u="none" cap="none" strike="noStrike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(+) positivo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1143000" y="4476750"/>
            <a:ext cx="379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Tasa Interna de Retorno (TIR)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1143000" y="4743450"/>
            <a:ext cx="350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A580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EA580C"/>
                </a:solidFill>
              </a:rPr>
              <a:t>38</a:t>
            </a:r>
            <a:r>
              <a:rPr b="1" i="0" lang="en-US" sz="2000" u="none" cap="none" strike="noStrike">
                <a:solidFill>
                  <a:srgbClr val="EA580C"/>
                </a:solidFill>
                <a:latin typeface="Arial"/>
                <a:ea typeface="Arial"/>
                <a:cs typeface="Arial"/>
                <a:sym typeface="Arial"/>
              </a:rPr>
              <a:t> % </a:t>
            </a:r>
            <a:r>
              <a:rPr b="1" i="0" lang="en-US" sz="1400" u="none" cap="none" strike="noStrike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(superior a WACC del </a:t>
            </a:r>
            <a:r>
              <a:rPr b="1" lang="en-US">
                <a:solidFill>
                  <a:srgbClr val="F97316"/>
                </a:solidFill>
              </a:rPr>
              <a:t>3</a:t>
            </a:r>
            <a:r>
              <a:rPr b="1" i="0" lang="en-US" sz="1400" u="none" cap="none" strike="noStrike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 %)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3"/>
          <p:cNvSpPr/>
          <p:nvPr/>
        </p:nvSpPr>
        <p:spPr>
          <a:xfrm>
            <a:off x="6972300" y="2171700"/>
            <a:ext cx="35102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Período de Recuperación (Payback)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3"/>
          <p:cNvSpPr/>
          <p:nvPr/>
        </p:nvSpPr>
        <p:spPr>
          <a:xfrm>
            <a:off x="6972300" y="2438400"/>
            <a:ext cx="292521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33EA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9333EA"/>
                </a:solidFill>
              </a:rPr>
              <a:t>1 año 11 meses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"/>
          <p:cNvSpPr/>
          <p:nvPr/>
        </p:nvSpPr>
        <p:spPr>
          <a:xfrm>
            <a:off x="6972299" y="3324225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Flujo de caja acumulado (Horizonte año </a:t>
            </a:r>
            <a:r>
              <a:rPr b="1" lang="en-US" sz="1350">
                <a:solidFill>
                  <a:srgbClr val="374151"/>
                </a:solidFill>
              </a:rPr>
              <a:t>3</a:t>
            </a: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3"/>
          <p:cNvSpPr/>
          <p:nvPr/>
        </p:nvSpPr>
        <p:spPr>
          <a:xfrm>
            <a:off x="6972300" y="3590925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lang="en-US" sz="1800">
                <a:solidFill>
                  <a:srgbClr val="0D9488"/>
                </a:solidFill>
              </a:rPr>
              <a:t>19.1</a:t>
            </a: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 MM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3"/>
          <p:cNvSpPr/>
          <p:nvPr/>
        </p:nvSpPr>
        <p:spPr>
          <a:xfrm>
            <a:off x="231101" y="651510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1" name="Google Shape;44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4324350"/>
            <a:ext cx="56007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3"/>
          <p:cNvSpPr/>
          <p:nvPr/>
        </p:nvSpPr>
        <p:spPr>
          <a:xfrm>
            <a:off x="6952982" y="4419600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Tasa de descuento (WACC)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3" name="Google Shape;443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50794" y="4533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tón de manos" id="444" name="Google Shape;444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03181" y="4629150"/>
            <a:ext cx="347662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7036594" y="4686300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3758700" y="651510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7" name="Google Shape;447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618300" y="5262563"/>
            <a:ext cx="5179219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58701" y="5277909"/>
            <a:ext cx="184150" cy="24553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3"/>
          <p:cNvSpPr/>
          <p:nvPr/>
        </p:nvSpPr>
        <p:spPr>
          <a:xfrm>
            <a:off x="4366553" y="5277908"/>
            <a:ext cx="1691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Arial"/>
              <a:buNone/>
            </a:pPr>
            <a:r>
              <a:rPr b="1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Viabilidad económica</a:t>
            </a:r>
            <a:endParaRPr b="0" i="0" sz="12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3684665" y="5554995"/>
            <a:ext cx="51210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7"/>
              <a:buFont typeface="Arial"/>
              <a:buNone/>
            </a:pPr>
            <a:r>
              <a:rPr b="0" i="0" lang="en-US" sz="112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demuestra ser rentable y sostenible financieramente, con una recuperación de la inversión en un plazo corto y un VAN significativamente superior.</a:t>
            </a:r>
            <a:endParaRPr b="0" i="0" sz="11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6" name="Google Shape;4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10835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725" y="1657350"/>
            <a:ext cx="5600700" cy="119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225" y="18478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525" y="1962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1657350"/>
            <a:ext cx="5565226" cy="119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18478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6050" y="19621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8200" y="3217075"/>
            <a:ext cx="5565226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340756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352186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10300" y="3217075"/>
            <a:ext cx="56007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00800" y="343806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34150" y="35523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880374"/>
            <a:ext cx="11430000" cy="11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858500" y="504801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025188" y="5238513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467475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Reflexión y cierre del proyecto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5"/>
          <p:cNvSpPr/>
          <p:nvPr/>
        </p:nvSpPr>
        <p:spPr>
          <a:xfrm>
            <a:off x="254725" y="9525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Conclusiones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1046625" y="184785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Arquitectura Escalable y Modular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1046625" y="2119625"/>
            <a:ext cx="46863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Arquitectura </a:t>
            </a:r>
            <a:r>
              <a:rPr lang="en-US" sz="1200">
                <a:solidFill>
                  <a:srgbClr val="4B5563"/>
                </a:solidFill>
              </a:rPr>
              <a:t>capaz</a:t>
            </a:r>
            <a:r>
              <a:rPr lang="en-US" sz="1200">
                <a:solidFill>
                  <a:srgbClr val="4B5563"/>
                </a:solidFill>
              </a:rPr>
              <a:t> de crecer con nuevas funcionalidades y adaptarse a futuros requerimientos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6934200" y="1847850"/>
            <a:ext cx="562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Proyecto Finalizado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6866950" y="2189100"/>
            <a:ext cx="4686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Se consolida una plataforma funcional y validada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1104900" y="3407563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MVP Operativo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1104900" y="3704763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Solución estable, utilizable y lista para su adopción, </a:t>
            </a:r>
            <a:r>
              <a:rPr lang="en-US" sz="1200">
                <a:solidFill>
                  <a:srgbClr val="4B5563"/>
                </a:solidFill>
              </a:rPr>
              <a:t>integrando</a:t>
            </a:r>
            <a:r>
              <a:rPr lang="en-US" sz="1200">
                <a:solidFill>
                  <a:srgbClr val="4B5563"/>
                </a:solidFill>
              </a:rPr>
              <a:t> cada una de sus funciones.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6934200" y="3438063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Visión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6934200" y="3704763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Abrir un camino para expansión natural y </a:t>
            </a:r>
            <a:r>
              <a:rPr lang="en-US" sz="1200">
                <a:solidFill>
                  <a:srgbClr val="4B5563"/>
                </a:solidFill>
              </a:rPr>
              <a:t>evolución</a:t>
            </a:r>
            <a:r>
              <a:rPr lang="en-US" sz="1200">
                <a:solidFill>
                  <a:srgbClr val="4B5563"/>
                </a:solidFill>
              </a:rPr>
              <a:t> como LMS institucionales.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493050" y="4951800"/>
            <a:ext cx="1021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Objetivos a futuro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493050" y="5280413"/>
            <a:ext cx="1021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siguiente objetivo es entregar un sistema funcional que impacte positivamente </a:t>
            </a:r>
            <a:r>
              <a:rPr lang="en-US" sz="1200">
                <a:solidFill>
                  <a:srgbClr val="4B5563"/>
                </a:solidFill>
              </a:rPr>
              <a:t>como producto y que mantenga actualizaciones dentro de su marco de mejora continua para no perder valor.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/>
          <p:nvPr/>
        </p:nvSpPr>
        <p:spPr>
          <a:xfrm>
            <a:off x="89575" y="654367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487" name="Google Shape;487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885462" y="293898"/>
            <a:ext cx="2257952" cy="51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5"/>
          <p:cNvSpPr/>
          <p:nvPr/>
        </p:nvSpPr>
        <p:spPr>
          <a:xfrm>
            <a:off x="3149025" y="653415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0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668" y="1556481"/>
            <a:ext cx="3352960" cy="3848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5252" y="1699363"/>
            <a:ext cx="938572" cy="938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orno" id="48" name="Google Shape;4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4031" y="1761808"/>
            <a:ext cx="821013" cy="82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716" y="1566251"/>
            <a:ext cx="3352961" cy="3838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3587" y="1744146"/>
            <a:ext cx="914875" cy="9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1311" y="1803292"/>
            <a:ext cx="519426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1037" y="1566251"/>
            <a:ext cx="2979152" cy="371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56429" y="1761808"/>
            <a:ext cx="908367" cy="908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6446649"/>
            <a:ext cx="12192000" cy="4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y contexto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984561" y="2724959"/>
            <a:ext cx="2900695" cy="44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 de evaluación fragmentado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018572" y="3708702"/>
            <a:ext cx="2979152" cy="1592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Docentes usan herramientas inconexas (formularios, planillas, correo), duplicando trabajo y perdiendo consistencia.</a:t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5168076" y="2771776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Sobrecarga y errores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987344" y="3794050"/>
            <a:ext cx="2895704" cy="1363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digitación manual y los traspasos entre planillas elevan tiempos y la probabilidad de errores.</a:t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9064501" y="2771776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trazabilidad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654884" y="3799207"/>
            <a:ext cx="2839485" cy="1605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registros unificados, cuesta auditar, comparar cohortes y reaccionar oportunamente a resultados.</a:t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182296" y="6459097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upa" id="63" name="Google Shape;63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36993" y="1836180"/>
            <a:ext cx="747238" cy="7472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3853905" y="646317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" y="228600"/>
            <a:ext cx="12192000" cy="655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84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03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47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21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421" y="3243263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458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77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21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795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414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6477000"/>
            <a:ext cx="12231232" cy="4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 del proyecto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381000" y="1145053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Digitalización y centralización del ciclo de evaluaciones académicas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32625" y="1773555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que integra todo el ciclo de evaluaciones en un solo sistema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532625" y="3890963"/>
            <a:ext cx="24770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de preguntas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326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Facilitar la elaboración y gestión del banco de preguntas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3434372" y="3890963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Generación de pruebas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388967" y="4410076"/>
            <a:ext cx="2476500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Automatizar la creación de exámenes desde el banco de preguntas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361806" y="3890963"/>
            <a:ext cx="255353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Calificación automática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4000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Implementar sistemas para la corrección eficiente de las evaluaciones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562147" y="3890963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Registro y análisis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93337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Centralizar los datos de rendimiento y ofrecer herramientas de análisis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77045" y="6530243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3988891" y="6497540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40134"/>
            <a:ext cx="12172948" cy="6898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419850"/>
            <a:ext cx="12182476" cy="47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155156" y="6478737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787823" y="1747688"/>
            <a:ext cx="6556972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-191062" y="1699390"/>
            <a:ext cx="3114454" cy="2396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Solución — MVP (4 capacidades esenciales)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4"/>
          <p:cNvGrpSpPr/>
          <p:nvPr/>
        </p:nvGrpSpPr>
        <p:grpSpPr>
          <a:xfrm>
            <a:off x="4160738" y="703893"/>
            <a:ext cx="6665096" cy="5450211"/>
            <a:chOff x="0" y="1854"/>
            <a:chExt cx="6665096" cy="5450211"/>
          </a:xfrm>
        </p:grpSpPr>
        <p:sp>
          <p:nvSpPr>
            <p:cNvPr id="109" name="Google Shape;109;p4"/>
            <p:cNvSpPr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 cap="flat" cmpd="sng" w="9525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 txBox="1"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Calificación automática + reportes</a:t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solidFill>
              <a:srgbClr val="CFDEEF">
                <a:alpha val="89411"/>
              </a:srgbClr>
            </a:solidFill>
            <a:ln cap="flat" cmpd="sng" w="9525">
              <a:solidFill>
                <a:srgbClr val="CFDEEF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Corrección automática y reportes básicos para decisiones oportunas.</a:t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0" y="2982882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AE1D7"/>
                </a:gs>
                <a:gs pos="50000">
                  <a:srgbClr val="9CDCD0"/>
                </a:gs>
                <a:gs pos="100000">
                  <a:srgbClr val="8ADBCC"/>
                </a:gs>
              </a:gsLst>
              <a:lin ang="5400000" scaled="0"/>
            </a:gradFill>
            <a:ln cap="flat" cmpd="sng" w="9525">
              <a:solidFill>
                <a:srgbClr val="50C9B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 txBox="1"/>
            <p:nvPr/>
          </p:nvSpPr>
          <p:spPr>
            <a:xfrm>
              <a:off x="0" y="2982882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Ingesta móvil y web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solidFill>
              <a:srgbClr val="CDEAE8">
                <a:alpha val="89411"/>
              </a:srgbClr>
            </a:solidFill>
            <a:ln cap="flat" cmpd="sng" w="9525">
              <a:solidFill>
                <a:srgbClr val="CDEAE8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Captura de respuestas vía app y/o carga web, reduciendo digitación manual.</a:t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0" y="1492368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7DAB0"/>
                </a:gs>
                <a:gs pos="50000">
                  <a:srgbClr val="99D4A3"/>
                </a:gs>
                <a:gs pos="100000">
                  <a:srgbClr val="87D194"/>
                </a:gs>
              </a:gsLst>
              <a:lin ang="5400000" scaled="0"/>
            </a:gradFill>
            <a:ln cap="flat" cmpd="sng" w="9525">
              <a:solidFill>
                <a:srgbClr val="48BD6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0" y="1492368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Evaluación PDF/QR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solidFill>
              <a:srgbClr val="CCE6D4">
                <a:alpha val="89411"/>
              </a:srgbClr>
            </a:solidFill>
            <a:ln cap="flat" cmpd="sng" w="9525">
              <a:solidFill>
                <a:srgbClr val="CCE6D4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Generación de pruebas con identificador/QR para trazabilidad y captura confiable.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0" y="1854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B3D3A4"/>
                </a:gs>
                <a:gs pos="50000">
                  <a:srgbClr val="A7CC97"/>
                </a:gs>
                <a:gs pos="100000">
                  <a:srgbClr val="9AC784"/>
                </a:gs>
              </a:gsLst>
              <a:lin ang="5400000" scaled="0"/>
            </a:gradFill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0" y="1854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Banco de preguntas central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solidFill>
              <a:srgbClr val="D3E1CC">
                <a:alpha val="89411"/>
              </a:srgbClr>
            </a:solidFill>
            <a:ln cap="flat" cmpd="sng" w="9525">
              <a:solidFill>
                <a:srgbClr val="D3E1CC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Repositorio único con metadatos para diseñar y reutilizar ítems coherentes.</a:t>
              </a:r>
              <a:endParaRPr/>
            </a:p>
          </p:txBody>
        </p:sp>
      </p:grpSp>
      <p:sp>
        <p:nvSpPr>
          <p:cNvPr id="125" name="Google Shape;125;p4"/>
          <p:cNvSpPr/>
          <p:nvPr/>
        </p:nvSpPr>
        <p:spPr>
          <a:xfrm>
            <a:off x="3988891" y="648234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417" y="243939"/>
            <a:ext cx="12191999" cy="686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42" y="-2508"/>
            <a:ext cx="12191999" cy="605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84" y="1599853"/>
            <a:ext cx="2560201" cy="172013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134" name="Google Shape;1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4684" y="183006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4540" y="1944026"/>
            <a:ext cx="373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518" y="3769653"/>
            <a:ext cx="2438400" cy="16383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137" name="Google Shape;13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8089" y="397788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9064" y="4085344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098" y="1568750"/>
            <a:ext cx="2438400" cy="1564919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140" name="Google Shape;14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9147" y="1648167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41536" y="1762456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0926" y="3537724"/>
            <a:ext cx="3207347" cy="1095239"/>
          </a:xfrm>
          <a:prstGeom prst="rect">
            <a:avLst/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descr="preencoded.png" id="143" name="Google Shape;14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36417" y="6430147"/>
            <a:ext cx="12220477" cy="46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/>
          <p:nvPr/>
        </p:nvSpPr>
        <p:spPr>
          <a:xfrm>
            <a:off x="226990" y="68012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del sistema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290314" y="653809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multicapa del proyecto que integra diversas tecnologías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683727" y="950327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arquitectónico estratégico que facilita el mantenimiento y escalabilidad del sistema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419659" y="2413702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313150" y="2709698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Next.js + React + Bootstrap +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137490" y="2893263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Interfaz de usuario web con SSR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403139" y="4520605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419659" y="488429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Ionic/React +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89839" y="5108239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Ingesta de datos OMR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319486" y="2173806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167088" y="2417824"/>
            <a:ext cx="2438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Python + FastAPI</a:t>
            </a:r>
            <a:endParaRPr b="0" i="0" sz="1050" u="none" cap="none" strike="noStrike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DataConnect (GraphQL)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4167098" y="2845318"/>
            <a:ext cx="256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ógica de negocio y APIs REST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03292" y="6484925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7" name="Google Shape;157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14043" y="1464868"/>
            <a:ext cx="2710337" cy="175737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sp>
        <p:nvSpPr>
          <p:cNvPr id="158" name="Google Shape;158;p8"/>
          <p:cNvSpPr/>
          <p:nvPr/>
        </p:nvSpPr>
        <p:spPr>
          <a:xfrm>
            <a:off x="9013239" y="3635581"/>
            <a:ext cx="1284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67"/>
              <a:buFont typeface="Arial"/>
              <a:buNone/>
            </a:pPr>
            <a:r>
              <a:rPr b="1" i="0" lang="en-US" sz="1366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13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8394437" y="4068696"/>
            <a:ext cx="3207346" cy="54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· DataConnect · Hosting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central para seguridad, data access y frontend.</a:t>
            </a:r>
            <a:endParaRPr/>
          </a:p>
        </p:txBody>
      </p:sp>
      <p:pic>
        <p:nvPicPr>
          <p:cNvPr descr="preencoded.png" id="160" name="Google Shape;16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79516" y="3619951"/>
            <a:ext cx="364488" cy="364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etir" id="161" name="Google Shape;161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48756" y="3697495"/>
            <a:ext cx="226008" cy="226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14043" y="4757196"/>
            <a:ext cx="3207347" cy="1375359"/>
          </a:xfrm>
          <a:prstGeom prst="rect">
            <a:avLst/>
          </a:prstGeom>
          <a:gradFill>
            <a:gsLst>
              <a:gs pos="0">
                <a:srgbClr val="6DBC37"/>
              </a:gs>
              <a:gs pos="100000">
                <a:srgbClr val="B8FE9C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descr="preencoded.png" id="163" name="Google Shape;163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568732" y="4857750"/>
            <a:ext cx="673625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756751" y="49476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662579" y="5290389"/>
            <a:ext cx="484500" cy="52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833329" y="5146659"/>
            <a:ext cx="257175" cy="3600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8314043" y="5459301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Hosting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8250776" y="5634270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10647312" y="5518620"/>
            <a:ext cx="67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Fly.io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10656802" y="5725375"/>
            <a:ext cx="673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Free firebase-hosting Icons - SVG and PNG formats" id="171" name="Google Shape;171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680994" y="5040983"/>
            <a:ext cx="373706" cy="3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3035892" y="2036450"/>
            <a:ext cx="908556" cy="46142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3" name="Google Shape;173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420105" y="164659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576213" y="1753956"/>
            <a:ext cx="2000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6840616" y="1715733"/>
            <a:ext cx="1189500" cy="484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8406708" y="2163592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8452530" y="2724479"/>
            <a:ext cx="256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Escalabilidad automática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8330695" y="2489692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PostgreSQL acceso Seguro vía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 rot="-5400000">
            <a:off x="5036479" y="3276564"/>
            <a:ext cx="585779" cy="47265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2944186" y="4314762"/>
            <a:ext cx="874322" cy="484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1" name="Google Shape;18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0524" y="4013504"/>
            <a:ext cx="2595417" cy="155300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Icono&#10;&#10;El contenido generado por IA puede ser incorrecto." id="182" name="Google Shape;18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57477" y="4052228"/>
            <a:ext cx="769341" cy="76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4067014" y="4021332"/>
            <a:ext cx="814816" cy="346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OMR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9063495" y="5786697"/>
            <a:ext cx="170844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Despliegue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4356975" y="4808311"/>
            <a:ext cx="2099527" cy="770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Lectura automática </a:t>
            </a:r>
            <a:endParaRPr/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Reconocimiento óptico para calificación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3990400" y="6493156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09382" y="3992846"/>
            <a:ext cx="289711" cy="228443"/>
          </a:xfrm>
          <a:prstGeom prst="flowChartDecision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816377" y="5331387"/>
            <a:ext cx="289711" cy="228443"/>
          </a:xfrm>
          <a:prstGeom prst="flowChartDecision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904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896" y="1356481"/>
            <a:ext cx="3068549" cy="427323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5350" y="1463111"/>
            <a:ext cx="686195" cy="647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o de nieve" id="198" name="Google Shape;19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0395" y="1567748"/>
            <a:ext cx="536103" cy="484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6077" y="1356481"/>
            <a:ext cx="5782512" cy="1255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6627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1421" y="2833403"/>
            <a:ext cx="5735720" cy="1255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0376" y="4375223"/>
            <a:ext cx="5735720" cy="1321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381750"/>
            <a:ext cx="121920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Ventajas del diseño Arquitectónico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1231932" y="2086220"/>
            <a:ext cx="223117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Bajo acoplamiento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5530413" y="1399264"/>
            <a:ext cx="5493840" cy="1071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Bajo acoplamiento y alta cohesión: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Interfaces REST/GraphQL permiten evolución independiente y reducen riesgo de regresión.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1155768" y="3409950"/>
            <a:ext cx="2345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Escabilidad con tecnologías serverless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5495489" y="2991051"/>
            <a:ext cx="5540595" cy="1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1" lang="en-US">
                <a:solidFill>
                  <a:srgbClr val="4B5563"/>
                </a:solidFill>
              </a:rPr>
              <a:t>Escalabilidad</a:t>
            </a:r>
            <a:r>
              <a:rPr b="1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automática : </a:t>
            </a:r>
            <a:endParaRPr b="0" i="0" sz="1400" u="none" cap="none" strike="noStrike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 + contenedores otorgan escalado horizontal eficiente según carga real.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1204514" y="4892951"/>
            <a:ext cx="2345050" cy="356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Bajo costo operativo y alta sostenibilidad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5555105" y="4506561"/>
            <a:ext cx="5613484" cy="1190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Eficiencia operativa: </a:t>
            </a:r>
            <a:endParaRPr/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de servicios administrados permite costos reducidos y sostenibilidad sin gestión manual de infraestructura.</a:t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275242" y="6465734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3994038" y="6465734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3" name="Google Shape;21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74286" y="2693554"/>
            <a:ext cx="662382" cy="669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tadísticas" id="214" name="Google Shape;214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7191" y="2833403"/>
            <a:ext cx="536572" cy="448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4286" y="4205286"/>
            <a:ext cx="663378" cy="631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dencia a la baja" id="216" name="Google Shape;21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07222" y="4273472"/>
            <a:ext cx="596510" cy="497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7" name="Google Shape;21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27933" y="15142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8" name="Google Shape;218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2526" y="2990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9" name="Google Shape;219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68662" y="449416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08" y="36576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"/>
            <a:ext cx="12192000" cy="1015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800" y="2371025"/>
            <a:ext cx="2163951" cy="302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9121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5809" y="2685860"/>
            <a:ext cx="1238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581" y="4561143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581" y="4879276"/>
            <a:ext cx="220384" cy="231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05404" y="2371025"/>
            <a:ext cx="2164111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2259" y="261537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99422" y="2710626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46015" y="4580763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50566" y="4895851"/>
            <a:ext cx="24499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21915" y="2371025"/>
            <a:ext cx="2297619" cy="2987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09931" y="259861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67094" y="2693861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3585" y="4603242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65957" y="4876419"/>
            <a:ext cx="178134" cy="158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65075" y="2386000"/>
            <a:ext cx="2164124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69705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03055" y="268586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533603" y="462115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72077" y="4922710"/>
            <a:ext cx="181035" cy="123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671600" y="2392425"/>
            <a:ext cx="2163951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545121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664183" y="268586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815103" y="4628768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760192" y="4904615"/>
            <a:ext cx="185147" cy="205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0" y="6377562"/>
            <a:ext cx="12192000" cy="48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361231" y="262892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388233" y="1239394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Estructura relacional normalizada (3FN)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405089" y="176441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0" i="0" lang="en-US" sz="16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Diseño de modelo de datos que optimiza la integridad y eficiencia de los datos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383093" y="3334786"/>
            <a:ext cx="1859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97307" y="3973068"/>
            <a:ext cx="22309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Almacena preguntas del banco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604095" y="4879657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Soporte de </a:t>
            </a: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versionamiento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2489398" y="3324692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2757804" y="3990976"/>
            <a:ext cx="185931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Información de evaluaciones generadas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2963275" y="4857751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Asociación</a:t>
            </a:r>
            <a:r>
              <a:rPr b="0" i="0" lang="en-US" sz="105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con preguntas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4858990" y="3352123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StudentAnswers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5041715" y="396621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Respuestas de estudiantes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5168070" y="4848987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Almacenamiento de respuestas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7275824" y="3343360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IngestBatch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7358224" y="396621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Lotes de respuestas cargadas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7713313" y="4831842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Gestión de procesamiento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9592349" y="3343360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RecognitionMapping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9860665" y="3966210"/>
            <a:ext cx="185916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Correspondencia entre marcas físicas y respuestas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10013919" y="4875278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Crucial para OCR/OMR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96508" y="646671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3915984" y="647700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790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367" y="2362199"/>
            <a:ext cx="3708350" cy="2703287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descr="preencoded.png" id="282" name="Google Shape;28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17" y="2587627"/>
            <a:ext cx="32370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5117" y="2362200"/>
            <a:ext cx="3708350" cy="2703286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descr="preencoded.png" id="284" name="Google Shape;28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37084" y="2524807"/>
            <a:ext cx="532818" cy="409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36017" y="2406595"/>
            <a:ext cx="3708499" cy="2658891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descr="preencoded.png" id="286" name="Google Shape;286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78098" y="2552235"/>
            <a:ext cx="410340" cy="415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421664"/>
            <a:ext cx="12192000" cy="4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/>
          <p:nvPr/>
        </p:nvSpPr>
        <p:spPr>
          <a:xfrm>
            <a:off x="347484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3085863" y="1088502"/>
            <a:ext cx="5681633" cy="533401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Ventajas del modelo de datos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138113" y="2474638"/>
            <a:ext cx="2548098" cy="6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Garantía de Calidad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562915" y="3371848"/>
            <a:ext cx="340355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5519187" y="2495297"/>
            <a:ext cx="1653205" cy="525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Auditoría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4482375" y="3390899"/>
            <a:ext cx="3403550" cy="112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Campos de auditoría como </a:t>
            </a:r>
            <a:r>
              <a:rPr b="0" i="1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created_at</a:t>
            </a: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updated_at</a:t>
            </a: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0" i="1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active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8940988" y="2524807"/>
            <a:ext cx="2527600" cy="41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Idempotencia</a:t>
            </a:r>
            <a:r>
              <a:rPr b="1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OCR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8373785" y="3390900"/>
            <a:ext cx="3403699" cy="1413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Uso de hash SHA-256 para evitar duplicados en el proceso de OCR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271617" y="6421664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3779341" y="6454094"/>
            <a:ext cx="2832675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7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225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1750" y="17526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4150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27500" y="20193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02501" y="1752600"/>
            <a:ext cx="3708499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54901" y="1905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78726" y="20193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1750" y="3086100"/>
            <a:ext cx="37083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94150" y="32385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08450" y="3352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5638" y="4806575"/>
            <a:ext cx="11503169" cy="147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4686300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75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 de uso implementados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306375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Funcionalidades clave implementadas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1028700" y="1962150"/>
            <a:ext cx="316682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Gestión del Banco de Preguntas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533400" y="24003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Crear, editar y organizar preguntas de manera eficiente.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4889450" y="1962150"/>
            <a:ext cx="226385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Creación y Publicación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4394150" y="24003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Construir exámenes a partir del banco de preguntas y publicarlos.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8750201" y="1962150"/>
            <a:ext cx="196578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PDF con Código QR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8254901" y="2400300"/>
            <a:ext cx="34036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Generar evaluaciones en PDF con código QR único para identificación.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028700" y="3295650"/>
            <a:ext cx="209258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Carga de Respuestas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533400" y="3733800"/>
            <a:ext cx="40842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Soporte para carga via CSV, con OCR en desarrollo.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4889450" y="3295650"/>
            <a:ext cx="276320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Visualización de Resultados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4394150" y="3733800"/>
            <a:ext cx="34035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Vista preliminar de resultados, base para análisis avanzados.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533405" y="4985121"/>
            <a:ext cx="1119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9"/>
              <a:buFont typeface="Arial"/>
              <a:buNone/>
            </a:pPr>
            <a:r>
              <a:rPr b="1" i="0" lang="en-US" sz="1558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Ejemplo práctico</a:t>
            </a:r>
            <a:endParaRPr b="0" i="0" sz="15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469013" y="5469766"/>
            <a:ext cx="11196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8"/>
              <a:buFont typeface="Arial"/>
              <a:buNone/>
            </a:pPr>
            <a:r>
              <a:rPr b="0" i="0" lang="en-US" sz="1307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Un docente puede acceder a GRADE, seleccionar preguntas de su banco, configurar los parámetros de una nueva evaluación y, con un solo clic, obtener un examen en formato PDF listo para imprimir y aplicar, incluyendo un código QR único para cada prueba.</a:t>
            </a:r>
            <a:endParaRPr b="0" i="0" sz="1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184175" y="653415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GRADE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3655041" y="6534144"/>
            <a:ext cx="283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2025-10-14T21:04:16Z</dcterms:created>
  <dc:creator>PptxGenJS</dc:creator>
</cp:coreProperties>
</file>